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" charset="1" panose="00000500000000000000"/>
      <p:regular r:id="rId16"/>
    </p:embeddedFont>
    <p:embeddedFont>
      <p:font typeface="Bebas Neue Bold" charset="1" panose="020B0606020202050201"/>
      <p:regular r:id="rId17"/>
    </p:embeddedFont>
    <p:embeddedFont>
      <p:font typeface="Bebas Neue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jpeg" Type="http://schemas.openxmlformats.org/officeDocument/2006/relationships/image"/><Relationship Id="rId6" Target="http://54.225.36.247:8888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9852" y="2336637"/>
            <a:ext cx="715994" cy="925201"/>
          </a:xfrm>
          <a:custGeom>
            <a:avLst/>
            <a:gdLst/>
            <a:ahLst/>
            <a:cxnLst/>
            <a:rect r="r" b="b" t="t" l="l"/>
            <a:pathLst>
              <a:path h="925201" w="715994">
                <a:moveTo>
                  <a:pt x="0" y="0"/>
                </a:moveTo>
                <a:lnTo>
                  <a:pt x="715994" y="0"/>
                </a:lnTo>
                <a:lnTo>
                  <a:pt x="715994" y="925201"/>
                </a:lnTo>
                <a:lnTo>
                  <a:pt x="0" y="92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8405" y="227039"/>
            <a:ext cx="7960895" cy="10287000"/>
          </a:xfrm>
          <a:custGeom>
            <a:avLst/>
            <a:gdLst/>
            <a:ahLst/>
            <a:cxnLst/>
            <a:rect r="r" b="b" t="t" l="l"/>
            <a:pathLst>
              <a:path h="10287000" w="7960895">
                <a:moveTo>
                  <a:pt x="0" y="0"/>
                </a:moveTo>
                <a:lnTo>
                  <a:pt x="7960895" y="0"/>
                </a:lnTo>
                <a:lnTo>
                  <a:pt x="7960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0749" y="1482778"/>
            <a:ext cx="7775522" cy="777552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06" t="0" r="-24906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0800821" y="7058309"/>
            <a:ext cx="4142230" cy="0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041831" y="7308995"/>
            <a:ext cx="2887926" cy="2779832"/>
            <a:chOff x="0" y="0"/>
            <a:chExt cx="760606" cy="7321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0606" cy="732137"/>
            </a:xfrm>
            <a:custGeom>
              <a:avLst/>
              <a:gdLst/>
              <a:ahLst/>
              <a:cxnLst/>
              <a:rect r="r" b="b" t="t" l="l"/>
              <a:pathLst>
                <a:path h="732137" w="760606">
                  <a:moveTo>
                    <a:pt x="0" y="0"/>
                  </a:moveTo>
                  <a:lnTo>
                    <a:pt x="760606" y="0"/>
                  </a:lnTo>
                  <a:lnTo>
                    <a:pt x="760606" y="732137"/>
                  </a:lnTo>
                  <a:lnTo>
                    <a:pt x="0" y="73213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60606" cy="770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57900" y="9459883"/>
            <a:ext cx="3086100" cy="628943"/>
            <a:chOff x="0" y="0"/>
            <a:chExt cx="812800" cy="1656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65648"/>
            </a:xfrm>
            <a:custGeom>
              <a:avLst/>
              <a:gdLst/>
              <a:ahLst/>
              <a:cxnLst/>
              <a:rect r="r" b="b" t="t" l="l"/>
              <a:pathLst>
                <a:path h="16564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5648"/>
                  </a:lnTo>
                  <a:lnTo>
                    <a:pt x="0" y="165648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203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Date: 6th Dec, 2024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44000" y="2502071"/>
            <a:ext cx="3645463" cy="75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6"/>
              </a:lnSpc>
            </a:pPr>
            <a:r>
              <a:rPr lang="en-US" sz="4426" b="true">
                <a:solidFill>
                  <a:srgbClr val="BB816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Asklaw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84572" y="4066891"/>
            <a:ext cx="8774728" cy="232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6505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AI Meets Law: </a:t>
            </a:r>
          </a:p>
          <a:p>
            <a:pPr algn="l">
              <a:lnSpc>
                <a:spcPts val="5957"/>
              </a:lnSpc>
            </a:pPr>
            <a:r>
              <a:rPr lang="en-US" sz="6405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Transforming Legal Research with RAG and Fine-Tuned LLM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45453" y="7476270"/>
            <a:ext cx="19021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Team Members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41831" y="8034105"/>
            <a:ext cx="2887926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Saikrishna Paila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Aneri Patel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Srivallabh Siddharth 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09061" y="0"/>
            <a:ext cx="7960895" cy="10287000"/>
          </a:xfrm>
          <a:custGeom>
            <a:avLst/>
            <a:gdLst/>
            <a:ahLst/>
            <a:cxnLst/>
            <a:rect r="r" b="b" t="t" l="l"/>
            <a:pathLst>
              <a:path h="10287000" w="7960895">
                <a:moveTo>
                  <a:pt x="0" y="0"/>
                </a:moveTo>
                <a:lnTo>
                  <a:pt x="7960895" y="0"/>
                </a:lnTo>
                <a:lnTo>
                  <a:pt x="7960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6629" y="6057703"/>
            <a:ext cx="12694742" cy="259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0"/>
              </a:lnSpc>
            </a:pPr>
            <a:r>
              <a:rPr lang="en-US" sz="20506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7878939" y="4848028"/>
            <a:ext cx="2530122" cy="0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974119" y="1634223"/>
            <a:ext cx="12339762" cy="2531241"/>
            <a:chOff x="0" y="0"/>
            <a:chExt cx="3249978" cy="666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9979" cy="666664"/>
            </a:xfrm>
            <a:custGeom>
              <a:avLst/>
              <a:gdLst/>
              <a:ahLst/>
              <a:cxnLst/>
              <a:rect r="r" b="b" t="t" l="l"/>
              <a:pathLst>
                <a:path h="666664" w="3249979">
                  <a:moveTo>
                    <a:pt x="31997" y="0"/>
                  </a:moveTo>
                  <a:lnTo>
                    <a:pt x="3217981" y="0"/>
                  </a:lnTo>
                  <a:cubicBezTo>
                    <a:pt x="3235653" y="0"/>
                    <a:pt x="3249979" y="14326"/>
                    <a:pt x="3249979" y="31997"/>
                  </a:cubicBezTo>
                  <a:lnTo>
                    <a:pt x="3249979" y="634667"/>
                  </a:lnTo>
                  <a:cubicBezTo>
                    <a:pt x="3249979" y="652339"/>
                    <a:pt x="3235653" y="666664"/>
                    <a:pt x="3217981" y="666664"/>
                  </a:cubicBezTo>
                  <a:lnTo>
                    <a:pt x="31997" y="666664"/>
                  </a:lnTo>
                  <a:cubicBezTo>
                    <a:pt x="14326" y="666664"/>
                    <a:pt x="0" y="652339"/>
                    <a:pt x="0" y="634667"/>
                  </a:cubicBezTo>
                  <a:lnTo>
                    <a:pt x="0" y="31997"/>
                  </a:lnTo>
                  <a:cubicBezTo>
                    <a:pt x="0" y="14326"/>
                    <a:pt x="14326" y="0"/>
                    <a:pt x="319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EAD9">
                    <a:alpha val="100000"/>
                  </a:srgbClr>
                </a:gs>
                <a:gs pos="100000">
                  <a:srgbClr val="BF7A4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49978" cy="704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776201" y="2073691"/>
            <a:ext cx="1278683" cy="1652304"/>
          </a:xfrm>
          <a:custGeom>
            <a:avLst/>
            <a:gdLst/>
            <a:ahLst/>
            <a:cxnLst/>
            <a:rect r="r" b="b" t="t" l="l"/>
            <a:pathLst>
              <a:path h="1652304" w="1278683">
                <a:moveTo>
                  <a:pt x="0" y="0"/>
                </a:moveTo>
                <a:lnTo>
                  <a:pt x="1278683" y="0"/>
                </a:lnTo>
                <a:lnTo>
                  <a:pt x="1278683" y="1652304"/>
                </a:lnTo>
                <a:lnTo>
                  <a:pt x="0" y="1652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01418" y="2360308"/>
            <a:ext cx="6510381" cy="136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7"/>
              </a:lnSpc>
            </a:pPr>
            <a:r>
              <a:rPr lang="en-US" sz="7905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AskLaw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5029" y="0"/>
            <a:ext cx="7960895" cy="10287000"/>
          </a:xfrm>
          <a:custGeom>
            <a:avLst/>
            <a:gdLst/>
            <a:ahLst/>
            <a:cxnLst/>
            <a:rect r="r" b="b" t="t" l="l"/>
            <a:pathLst>
              <a:path h="10287000" w="7960895">
                <a:moveTo>
                  <a:pt x="0" y="0"/>
                </a:moveTo>
                <a:lnTo>
                  <a:pt x="7960895" y="0"/>
                </a:lnTo>
                <a:lnTo>
                  <a:pt x="7960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97440" y="1028700"/>
            <a:ext cx="7661860" cy="8229600"/>
            <a:chOff x="0" y="0"/>
            <a:chExt cx="10215813" cy="109728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6370" r="0" b="41233"/>
            <a:stretch>
              <a:fillRect/>
            </a:stretch>
          </p:blipFill>
          <p:spPr>
            <a:xfrm flipH="false" flipV="false">
              <a:off x="0" y="0"/>
              <a:ext cx="10215813" cy="357293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624" t="0" r="624" b="34525"/>
            <a:stretch>
              <a:fillRect/>
            </a:stretch>
          </p:blipFill>
          <p:spPr>
            <a:xfrm flipH="false" flipV="false">
              <a:off x="0" y="3699933"/>
              <a:ext cx="10215813" cy="3572933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0" t="23752" r="0" b="23752"/>
            <a:stretch>
              <a:fillRect/>
            </a:stretch>
          </p:blipFill>
          <p:spPr>
            <a:xfrm flipH="false" flipV="false">
              <a:off x="0" y="7399867"/>
              <a:ext cx="10215813" cy="3572933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278423" y="714254"/>
            <a:ext cx="7632966" cy="150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8"/>
              </a:lnSpc>
            </a:pPr>
            <a:r>
              <a:rPr lang="en-US" sz="11804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</a:t>
            </a:r>
          </a:p>
        </p:txBody>
      </p:sp>
      <p:sp>
        <p:nvSpPr>
          <p:cNvPr name="AutoShape 8" id="8"/>
          <p:cNvSpPr/>
          <p:nvPr/>
        </p:nvSpPr>
        <p:spPr>
          <a:xfrm>
            <a:off x="278423" y="2185824"/>
            <a:ext cx="6450319" cy="28575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78423" y="2511571"/>
            <a:ext cx="7033261" cy="690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Legal professionals struggle with analyzing complex cases and predicting outcomes efficiently due to the need for extensive labeled datasets and the specificity of legal language.</a:t>
            </a:r>
          </a:p>
          <a:p>
            <a:pPr algn="just">
              <a:lnSpc>
                <a:spcPts val="2519"/>
              </a:lnSpc>
            </a:pPr>
          </a:p>
          <a:p>
            <a:pPr algn="just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project aims to leverage AI to predict case outcomes and provide insights into general and Virginia-specific legal queries using advanced machine learning techniques like Zero-Shot Learning.</a:t>
            </a:r>
          </a:p>
          <a:p>
            <a:pPr algn="just">
              <a:lnSpc>
                <a:spcPts val="2519"/>
              </a:lnSpc>
            </a:pPr>
          </a:p>
          <a:p>
            <a:pPr algn="just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By addressing these challenges, our system makes legal analysis more accessible, efficient, and supportive for smaller legal teams or public defenders</a:t>
            </a:r>
          </a:p>
          <a:p>
            <a:pPr algn="just">
              <a:lnSpc>
                <a:spcPts val="2519"/>
              </a:lnSpc>
            </a:pPr>
          </a:p>
          <a:p>
            <a:pPr algn="just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Our solution integrates large language models, Retrieval-Augmented Generation (RAG), and LangChain to deliver accurate predictions and relevant legal insights.</a:t>
            </a:r>
          </a:p>
          <a:p>
            <a:pPr algn="just">
              <a:lnSpc>
                <a:spcPts val="2519"/>
              </a:lnSpc>
            </a:pPr>
          </a:p>
          <a:p>
            <a:pPr algn="just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Focus on U.S. legal cases with an emphasis on Virginia law, using publicly available datasets like the Caselaw Access Project.</a:t>
            </a:r>
          </a:p>
          <a:p>
            <a:pPr algn="just">
              <a:lnSpc>
                <a:spcPts val="251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27105" y="0"/>
            <a:ext cx="7960895" cy="10287000"/>
          </a:xfrm>
          <a:custGeom>
            <a:avLst/>
            <a:gdLst/>
            <a:ahLst/>
            <a:cxnLst/>
            <a:rect r="r" b="b" t="t" l="l"/>
            <a:pathLst>
              <a:path h="10287000" w="7960895">
                <a:moveTo>
                  <a:pt x="0" y="0"/>
                </a:moveTo>
                <a:lnTo>
                  <a:pt x="7960895" y="0"/>
                </a:lnTo>
                <a:lnTo>
                  <a:pt x="7960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5870" y="573698"/>
            <a:ext cx="11892203" cy="150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8"/>
              </a:lnSpc>
            </a:pPr>
            <a:r>
              <a:rPr lang="en-US" sz="11804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description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331020"/>
            <a:ext cx="5163271" cy="5927280"/>
            <a:chOff x="0" y="0"/>
            <a:chExt cx="1359874" cy="15610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59874" cy="1561094"/>
            </a:xfrm>
            <a:custGeom>
              <a:avLst/>
              <a:gdLst/>
              <a:ahLst/>
              <a:cxnLst/>
              <a:rect r="r" b="b" t="t" l="l"/>
              <a:pathLst>
                <a:path h="1561094" w="1359874">
                  <a:moveTo>
                    <a:pt x="76471" y="0"/>
                  </a:moveTo>
                  <a:lnTo>
                    <a:pt x="1283403" y="0"/>
                  </a:lnTo>
                  <a:cubicBezTo>
                    <a:pt x="1325637" y="0"/>
                    <a:pt x="1359874" y="34237"/>
                    <a:pt x="1359874" y="76471"/>
                  </a:cubicBezTo>
                  <a:lnTo>
                    <a:pt x="1359874" y="1484624"/>
                  </a:lnTo>
                  <a:cubicBezTo>
                    <a:pt x="1359874" y="1526857"/>
                    <a:pt x="1325637" y="1561094"/>
                    <a:pt x="1283403" y="1561094"/>
                  </a:cubicBezTo>
                  <a:lnTo>
                    <a:pt x="76471" y="1561094"/>
                  </a:lnTo>
                  <a:cubicBezTo>
                    <a:pt x="34237" y="1561094"/>
                    <a:pt x="0" y="1526857"/>
                    <a:pt x="0" y="1484624"/>
                  </a:cubicBezTo>
                  <a:lnTo>
                    <a:pt x="0" y="76471"/>
                  </a:lnTo>
                  <a:cubicBezTo>
                    <a:pt x="0" y="34237"/>
                    <a:pt x="34237" y="0"/>
                    <a:pt x="764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EAD9">
                    <a:alpha val="100000"/>
                  </a:srgbClr>
                </a:gs>
                <a:gs pos="100000">
                  <a:srgbClr val="BF7A4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59874" cy="1599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62364" y="3331020"/>
            <a:ext cx="5163271" cy="5927280"/>
            <a:chOff x="0" y="0"/>
            <a:chExt cx="1359874" cy="15610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9874" cy="1561094"/>
            </a:xfrm>
            <a:custGeom>
              <a:avLst/>
              <a:gdLst/>
              <a:ahLst/>
              <a:cxnLst/>
              <a:rect r="r" b="b" t="t" l="l"/>
              <a:pathLst>
                <a:path h="1561094" w="1359874">
                  <a:moveTo>
                    <a:pt x="76471" y="0"/>
                  </a:moveTo>
                  <a:lnTo>
                    <a:pt x="1283403" y="0"/>
                  </a:lnTo>
                  <a:cubicBezTo>
                    <a:pt x="1325637" y="0"/>
                    <a:pt x="1359874" y="34237"/>
                    <a:pt x="1359874" y="76471"/>
                  </a:cubicBezTo>
                  <a:lnTo>
                    <a:pt x="1359874" y="1484624"/>
                  </a:lnTo>
                  <a:cubicBezTo>
                    <a:pt x="1359874" y="1526857"/>
                    <a:pt x="1325637" y="1561094"/>
                    <a:pt x="1283403" y="1561094"/>
                  </a:cubicBezTo>
                  <a:lnTo>
                    <a:pt x="76471" y="1561094"/>
                  </a:lnTo>
                  <a:cubicBezTo>
                    <a:pt x="34237" y="1561094"/>
                    <a:pt x="0" y="1526857"/>
                    <a:pt x="0" y="1484624"/>
                  </a:cubicBezTo>
                  <a:lnTo>
                    <a:pt x="0" y="76471"/>
                  </a:lnTo>
                  <a:cubicBezTo>
                    <a:pt x="0" y="34237"/>
                    <a:pt x="34237" y="0"/>
                    <a:pt x="764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EAD9">
                    <a:alpha val="100000"/>
                  </a:srgbClr>
                </a:gs>
                <a:gs pos="100000">
                  <a:srgbClr val="BF7A4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59874" cy="1599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96029" y="3331020"/>
            <a:ext cx="5163271" cy="5927280"/>
            <a:chOff x="0" y="0"/>
            <a:chExt cx="1359874" cy="15610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9874" cy="1561094"/>
            </a:xfrm>
            <a:custGeom>
              <a:avLst/>
              <a:gdLst/>
              <a:ahLst/>
              <a:cxnLst/>
              <a:rect r="r" b="b" t="t" l="l"/>
              <a:pathLst>
                <a:path h="1561094" w="1359874">
                  <a:moveTo>
                    <a:pt x="76471" y="0"/>
                  </a:moveTo>
                  <a:lnTo>
                    <a:pt x="1283403" y="0"/>
                  </a:lnTo>
                  <a:cubicBezTo>
                    <a:pt x="1325637" y="0"/>
                    <a:pt x="1359874" y="34237"/>
                    <a:pt x="1359874" y="76471"/>
                  </a:cubicBezTo>
                  <a:lnTo>
                    <a:pt x="1359874" y="1484624"/>
                  </a:lnTo>
                  <a:cubicBezTo>
                    <a:pt x="1359874" y="1526857"/>
                    <a:pt x="1325637" y="1561094"/>
                    <a:pt x="1283403" y="1561094"/>
                  </a:cubicBezTo>
                  <a:lnTo>
                    <a:pt x="76471" y="1561094"/>
                  </a:lnTo>
                  <a:cubicBezTo>
                    <a:pt x="34237" y="1561094"/>
                    <a:pt x="0" y="1526857"/>
                    <a:pt x="0" y="1484624"/>
                  </a:cubicBezTo>
                  <a:lnTo>
                    <a:pt x="0" y="76471"/>
                  </a:lnTo>
                  <a:cubicBezTo>
                    <a:pt x="0" y="34237"/>
                    <a:pt x="34237" y="0"/>
                    <a:pt x="764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EAD9">
                    <a:alpha val="100000"/>
                  </a:srgbClr>
                </a:gs>
                <a:gs pos="100000">
                  <a:srgbClr val="BF7A4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59874" cy="1599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64518" y="5105400"/>
            <a:ext cx="4291636" cy="376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Historical Virginia-specific legal cases, including detailed metadata like case names, decision dates, court jurisdictions, and summaries of judicial opinions.</a:t>
            </a:r>
          </a:p>
          <a:p>
            <a:pPr algn="just">
              <a:lnSpc>
                <a:spcPts val="2519"/>
              </a:lnSpc>
            </a:pPr>
          </a:p>
          <a:p>
            <a:pPr algn="just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Includes rulings across various legal domains, such as criminal, civil, and constitutional law, ensuring a broad understanding of Virginia’s legal landscape.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98182" y="5105400"/>
            <a:ext cx="4291636" cy="313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Comprehensive text from the Virginia Constitution, broken into articles, sections, and legal provisions.</a:t>
            </a:r>
          </a:p>
          <a:p>
            <a:pPr algn="just">
              <a:lnSpc>
                <a:spcPts val="2519"/>
              </a:lnSpc>
            </a:pPr>
          </a:p>
          <a:p>
            <a:pPr algn="just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Details include legal definitions, rights, and governance structures, supporting state-specific legal query handling.</a:t>
            </a:r>
          </a:p>
          <a:p>
            <a:pPr algn="just">
              <a:lnSpc>
                <a:spcPts val="25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535261" y="5105400"/>
            <a:ext cx="4291636" cy="344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Custom question-and-answer pairs generated for conversational context, including general legal questions, Virginia-specific queries, and historical facts.</a:t>
            </a:r>
          </a:p>
          <a:p>
            <a:pPr algn="just">
              <a:lnSpc>
                <a:spcPts val="2520"/>
              </a:lnSpc>
            </a:pP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Includes relevance weights to prioritize responses and improve interaction quality.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AutoShape 16" id="16"/>
          <p:cNvSpPr/>
          <p:nvPr/>
        </p:nvSpPr>
        <p:spPr>
          <a:xfrm>
            <a:off x="1080214" y="2045268"/>
            <a:ext cx="11991184" cy="28575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741953" y="3831838"/>
            <a:ext cx="3736765" cy="79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2"/>
              </a:lnSpc>
            </a:pPr>
            <a:r>
              <a:rPr lang="en-US" sz="323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Virginia Cases from Caselaw Access 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75618" y="3971393"/>
            <a:ext cx="3736765" cy="41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sz="3240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Virginia Constitution Laws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21209" y="3831838"/>
            <a:ext cx="4205688" cy="7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sz="3240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ChatGPT-Generated Knowledge File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725636" y="248868"/>
            <a:ext cx="2140163" cy="1824975"/>
          </a:xfrm>
          <a:custGeom>
            <a:avLst/>
            <a:gdLst/>
            <a:ahLst/>
            <a:cxnLst/>
            <a:rect r="r" b="b" t="t" l="l"/>
            <a:pathLst>
              <a:path h="1824975" w="2140163">
                <a:moveTo>
                  <a:pt x="0" y="0"/>
                </a:moveTo>
                <a:lnTo>
                  <a:pt x="2140163" y="0"/>
                </a:lnTo>
                <a:lnTo>
                  <a:pt x="2140163" y="1824975"/>
                </a:lnTo>
                <a:lnTo>
                  <a:pt x="0" y="1824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83265" y="378365"/>
            <a:ext cx="7960895" cy="10287000"/>
          </a:xfrm>
          <a:custGeom>
            <a:avLst/>
            <a:gdLst/>
            <a:ahLst/>
            <a:cxnLst/>
            <a:rect r="r" b="b" t="t" l="l"/>
            <a:pathLst>
              <a:path h="10287000" w="7960895">
                <a:moveTo>
                  <a:pt x="0" y="0"/>
                </a:moveTo>
                <a:lnTo>
                  <a:pt x="7960895" y="0"/>
                </a:lnTo>
                <a:lnTo>
                  <a:pt x="7960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87987" y="2572494"/>
            <a:ext cx="7611695" cy="150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8"/>
              </a:lnSpc>
            </a:pPr>
            <a:r>
              <a:rPr lang="en-US" sz="11804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Preprocessing</a:t>
            </a:r>
          </a:p>
        </p:txBody>
      </p:sp>
      <p:sp>
        <p:nvSpPr>
          <p:cNvPr name="AutoShape 4" id="4"/>
          <p:cNvSpPr/>
          <p:nvPr/>
        </p:nvSpPr>
        <p:spPr>
          <a:xfrm>
            <a:off x="5189771" y="3899542"/>
            <a:ext cx="7309910" cy="0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358703" y="-2094232"/>
            <a:ext cx="18780323" cy="4371452"/>
          </a:xfrm>
          <a:custGeom>
            <a:avLst/>
            <a:gdLst/>
            <a:ahLst/>
            <a:cxnLst/>
            <a:rect r="r" b="b" t="t" l="l"/>
            <a:pathLst>
              <a:path h="4371452" w="18780323">
                <a:moveTo>
                  <a:pt x="0" y="0"/>
                </a:moveTo>
                <a:lnTo>
                  <a:pt x="18780323" y="0"/>
                </a:lnTo>
                <a:lnTo>
                  <a:pt x="18780323" y="4371451"/>
                </a:lnTo>
                <a:lnTo>
                  <a:pt x="0" y="437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8121" r="0" b="-3003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01376" y="4396450"/>
            <a:ext cx="4238425" cy="4861850"/>
            <a:chOff x="0" y="0"/>
            <a:chExt cx="1116293" cy="12804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6293" cy="1280487"/>
            </a:xfrm>
            <a:custGeom>
              <a:avLst/>
              <a:gdLst/>
              <a:ahLst/>
              <a:cxnLst/>
              <a:rect r="r" b="b" t="t" l="l"/>
              <a:pathLst>
                <a:path h="1280487" w="1116293">
                  <a:moveTo>
                    <a:pt x="0" y="0"/>
                  </a:moveTo>
                  <a:lnTo>
                    <a:pt x="1116293" y="0"/>
                  </a:lnTo>
                  <a:lnTo>
                    <a:pt x="1116293" y="1280487"/>
                  </a:lnTo>
                  <a:lnTo>
                    <a:pt x="0" y="128048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16293" cy="1318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11098" y="4396450"/>
            <a:ext cx="4352385" cy="4861850"/>
            <a:chOff x="0" y="0"/>
            <a:chExt cx="1146307" cy="12804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6307" cy="1280487"/>
            </a:xfrm>
            <a:custGeom>
              <a:avLst/>
              <a:gdLst/>
              <a:ahLst/>
              <a:cxnLst/>
              <a:rect r="r" b="b" t="t" l="l"/>
              <a:pathLst>
                <a:path h="1280487" w="1146307">
                  <a:moveTo>
                    <a:pt x="0" y="0"/>
                  </a:moveTo>
                  <a:lnTo>
                    <a:pt x="1146307" y="0"/>
                  </a:lnTo>
                  <a:lnTo>
                    <a:pt x="1146307" y="1280487"/>
                  </a:lnTo>
                  <a:lnTo>
                    <a:pt x="0" y="128048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46307" cy="1318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3611" y="4396450"/>
            <a:ext cx="4484042" cy="4861850"/>
            <a:chOff x="0" y="0"/>
            <a:chExt cx="1180982" cy="12804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0982" cy="1280487"/>
            </a:xfrm>
            <a:custGeom>
              <a:avLst/>
              <a:gdLst/>
              <a:ahLst/>
              <a:cxnLst/>
              <a:rect r="r" b="b" t="t" l="l"/>
              <a:pathLst>
                <a:path h="1280487" w="1180982">
                  <a:moveTo>
                    <a:pt x="0" y="0"/>
                  </a:moveTo>
                  <a:lnTo>
                    <a:pt x="1180982" y="0"/>
                  </a:lnTo>
                  <a:lnTo>
                    <a:pt x="1180982" y="1280487"/>
                  </a:lnTo>
                  <a:lnTo>
                    <a:pt x="0" y="128048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80982" cy="1318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4857653" y="6808325"/>
            <a:ext cx="1540412" cy="0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1662223" y="6808325"/>
            <a:ext cx="1540412" cy="0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855461" y="4549897"/>
            <a:ext cx="2969537" cy="45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Data Loading and Parsing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46690" y="4549897"/>
            <a:ext cx="2969537" cy="45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data cleaning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07553" y="4686681"/>
            <a:ext cx="2969537" cy="45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Data Transformation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7359" y="5105400"/>
            <a:ext cx="4036546" cy="407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Extracted essential fields such as case_id, case_name, etc from Virginia-specific legal cases to structure the data for analysis.</a:t>
            </a:r>
          </a:p>
          <a:p>
            <a:pPr algn="ctr">
              <a:lnSpc>
                <a:spcPts val="2520"/>
              </a:lnSpc>
            </a:pPr>
          </a:p>
          <a:p>
            <a:pPr algn="ctr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Processed the Virginia Constitution by splitting it into sections, assigning unique identifiers (id) and labels like case_name to enable easy referencing and integration with other datasets.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855266" y="5179695"/>
            <a:ext cx="4352385" cy="407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Cleaned text fields by removing unnecessary whitespace and ensuring consistency in fields such as opinions and Constitution sections.</a:t>
            </a:r>
          </a:p>
          <a:p>
            <a:pPr algn="ctr">
              <a:lnSpc>
                <a:spcPts val="2520"/>
              </a:lnSpc>
            </a:pPr>
          </a:p>
          <a:p>
            <a:pPr algn="ctr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Implemented fallback mechanisms to handle missing or incomplete data by utilizing alternative fields like head matter or summaries to maintain completeness.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469336" y="5179695"/>
            <a:ext cx="4238425" cy="407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Generated vect</a:t>
            </a: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 embeddings for case texts and Virginia Constitution sections using SentenceTransformer, normalizing them for effective similarity-based analysis.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  <a:p>
            <a:pPr algn="ctr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Organized embeddings into a FAISS index, linking metadata such as case names and jurisdictions for efficient query handling and contextual results.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59" y="0"/>
            <a:ext cx="7960895" cy="10287000"/>
          </a:xfrm>
          <a:custGeom>
            <a:avLst/>
            <a:gdLst/>
            <a:ahLst/>
            <a:cxnLst/>
            <a:rect r="r" b="b" t="t" l="l"/>
            <a:pathLst>
              <a:path h="10287000" w="7960895">
                <a:moveTo>
                  <a:pt x="0" y="0"/>
                </a:moveTo>
                <a:lnTo>
                  <a:pt x="7960895" y="0"/>
                </a:lnTo>
                <a:lnTo>
                  <a:pt x="7960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3823" y="-517716"/>
            <a:ext cx="20175645" cy="2444126"/>
            <a:chOff x="0" y="0"/>
            <a:chExt cx="5313750" cy="6437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3750" cy="643720"/>
            </a:xfrm>
            <a:custGeom>
              <a:avLst/>
              <a:gdLst/>
              <a:ahLst/>
              <a:cxnLst/>
              <a:rect r="r" b="b" t="t" l="l"/>
              <a:pathLst>
                <a:path h="643720" w="5313750">
                  <a:moveTo>
                    <a:pt x="19570" y="0"/>
                  </a:moveTo>
                  <a:lnTo>
                    <a:pt x="5294180" y="0"/>
                  </a:lnTo>
                  <a:cubicBezTo>
                    <a:pt x="5299370" y="0"/>
                    <a:pt x="5304348" y="2062"/>
                    <a:pt x="5308018" y="5732"/>
                  </a:cubicBezTo>
                  <a:cubicBezTo>
                    <a:pt x="5311688" y="9402"/>
                    <a:pt x="5313750" y="14380"/>
                    <a:pt x="5313750" y="19570"/>
                  </a:cubicBezTo>
                  <a:lnTo>
                    <a:pt x="5313750" y="624150"/>
                  </a:lnTo>
                  <a:cubicBezTo>
                    <a:pt x="5313750" y="629341"/>
                    <a:pt x="5311688" y="634318"/>
                    <a:pt x="5308018" y="637989"/>
                  </a:cubicBezTo>
                  <a:cubicBezTo>
                    <a:pt x="5304348" y="641659"/>
                    <a:pt x="5299370" y="643720"/>
                    <a:pt x="5294180" y="643720"/>
                  </a:cubicBezTo>
                  <a:lnTo>
                    <a:pt x="19570" y="643720"/>
                  </a:lnTo>
                  <a:cubicBezTo>
                    <a:pt x="14380" y="643720"/>
                    <a:pt x="9402" y="641659"/>
                    <a:pt x="5732" y="637989"/>
                  </a:cubicBezTo>
                  <a:cubicBezTo>
                    <a:pt x="2062" y="634318"/>
                    <a:pt x="0" y="629341"/>
                    <a:pt x="0" y="624150"/>
                  </a:cubicBezTo>
                  <a:lnTo>
                    <a:pt x="0" y="19570"/>
                  </a:lnTo>
                  <a:cubicBezTo>
                    <a:pt x="0" y="14380"/>
                    <a:pt x="2062" y="9402"/>
                    <a:pt x="5732" y="5732"/>
                  </a:cubicBezTo>
                  <a:cubicBezTo>
                    <a:pt x="9402" y="2062"/>
                    <a:pt x="14380" y="0"/>
                    <a:pt x="195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EAD9">
                    <a:alpha val="100000"/>
                  </a:srgbClr>
                </a:gs>
                <a:gs pos="100000">
                  <a:srgbClr val="BF7A4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13750" cy="681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635709" y="3684312"/>
            <a:ext cx="6567961" cy="194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4870917" y="2689231"/>
            <a:ext cx="19050" cy="9760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1635677" y="3703734"/>
            <a:ext cx="19050" cy="9760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8194146" y="3704106"/>
            <a:ext cx="19050" cy="9760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5159" y="4680137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7503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51096" y="4679765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7503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390334" y="0"/>
            <a:ext cx="1737931" cy="1737931"/>
          </a:xfrm>
          <a:custGeom>
            <a:avLst/>
            <a:gdLst/>
            <a:ahLst/>
            <a:cxnLst/>
            <a:rect r="r" b="b" t="t" l="l"/>
            <a:pathLst>
              <a:path h="1737931" w="1737931">
                <a:moveTo>
                  <a:pt x="0" y="0"/>
                </a:moveTo>
                <a:lnTo>
                  <a:pt x="1737932" y="0"/>
                </a:lnTo>
                <a:lnTo>
                  <a:pt x="1737932" y="1737931"/>
                </a:lnTo>
                <a:lnTo>
                  <a:pt x="0" y="1737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06775" y="2485024"/>
            <a:ext cx="6577608" cy="7360138"/>
          </a:xfrm>
          <a:custGeom>
            <a:avLst/>
            <a:gdLst/>
            <a:ahLst/>
            <a:cxnLst/>
            <a:rect r="r" b="b" t="t" l="l"/>
            <a:pathLst>
              <a:path h="7360138" w="6577608">
                <a:moveTo>
                  <a:pt x="0" y="0"/>
                </a:moveTo>
                <a:lnTo>
                  <a:pt x="6577608" y="0"/>
                </a:lnTo>
                <a:lnTo>
                  <a:pt x="6577608" y="7360138"/>
                </a:lnTo>
                <a:lnTo>
                  <a:pt x="0" y="7360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928" t="0" r="-34707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89311" y="2224039"/>
            <a:ext cx="9581525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We followed two architectures to handle user queries and legal data effectively: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159" y="426265"/>
            <a:ext cx="11436489" cy="150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8"/>
              </a:lnSpc>
            </a:pPr>
            <a:r>
              <a:rPr lang="en-US" sz="11804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System Architecture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1571" y="4850911"/>
            <a:ext cx="28932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RAG Pipeline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3921" y="4859400"/>
            <a:ext cx="28932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Fine-Tuned Model Pipeline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43921" y="5555996"/>
            <a:ext cx="2835070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Utilizes a fine-tuned GPT-4 model combined with context retrieval for detailed and accurate responses.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0157" y="5413480"/>
            <a:ext cx="2921102" cy="218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sz="179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Embeds queries, retrieves top-k similar documents, and generates responses using FAISS and summarization techniques.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5029" y="0"/>
            <a:ext cx="7960895" cy="10287000"/>
          </a:xfrm>
          <a:custGeom>
            <a:avLst/>
            <a:gdLst/>
            <a:ahLst/>
            <a:cxnLst/>
            <a:rect r="r" b="b" t="t" l="l"/>
            <a:pathLst>
              <a:path h="10287000" w="7960895">
                <a:moveTo>
                  <a:pt x="0" y="0"/>
                </a:moveTo>
                <a:lnTo>
                  <a:pt x="7960895" y="0"/>
                </a:lnTo>
                <a:lnTo>
                  <a:pt x="7960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423" y="714254"/>
            <a:ext cx="7632966" cy="150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8"/>
              </a:lnSpc>
            </a:pPr>
            <a:r>
              <a:rPr lang="en-US" sz="11804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RAG PIPELINE</a:t>
            </a:r>
          </a:p>
        </p:txBody>
      </p:sp>
      <p:sp>
        <p:nvSpPr>
          <p:cNvPr name="AutoShape 4" id="4"/>
          <p:cNvSpPr/>
          <p:nvPr/>
        </p:nvSpPr>
        <p:spPr>
          <a:xfrm>
            <a:off x="278423" y="2185824"/>
            <a:ext cx="6450319" cy="28575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903628" y="3594683"/>
            <a:ext cx="3091111" cy="3037600"/>
            <a:chOff x="0" y="0"/>
            <a:chExt cx="814120" cy="8000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4120" cy="800026"/>
            </a:xfrm>
            <a:custGeom>
              <a:avLst/>
              <a:gdLst/>
              <a:ahLst/>
              <a:cxnLst/>
              <a:rect r="r" b="b" t="t" l="l"/>
              <a:pathLst>
                <a:path h="800026" w="814120">
                  <a:moveTo>
                    <a:pt x="0" y="0"/>
                  </a:moveTo>
                  <a:lnTo>
                    <a:pt x="814120" y="0"/>
                  </a:lnTo>
                  <a:lnTo>
                    <a:pt x="814120" y="800026"/>
                  </a:lnTo>
                  <a:lnTo>
                    <a:pt x="0" y="800026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4120" cy="838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228570" y="3594683"/>
            <a:ext cx="3202987" cy="3037600"/>
            <a:chOff x="0" y="0"/>
            <a:chExt cx="843585" cy="8000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3585" cy="800026"/>
            </a:xfrm>
            <a:custGeom>
              <a:avLst/>
              <a:gdLst/>
              <a:ahLst/>
              <a:cxnLst/>
              <a:rect r="r" b="b" t="t" l="l"/>
              <a:pathLst>
                <a:path h="800026" w="843585">
                  <a:moveTo>
                    <a:pt x="0" y="0"/>
                  </a:moveTo>
                  <a:lnTo>
                    <a:pt x="843585" y="0"/>
                  </a:lnTo>
                  <a:lnTo>
                    <a:pt x="843585" y="800026"/>
                  </a:lnTo>
                  <a:lnTo>
                    <a:pt x="0" y="800026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43585" cy="838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78423" y="3170749"/>
            <a:ext cx="6450319" cy="847868"/>
            <a:chOff x="0" y="0"/>
            <a:chExt cx="1698849" cy="2233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8849" cy="223307"/>
            </a:xfrm>
            <a:custGeom>
              <a:avLst/>
              <a:gdLst/>
              <a:ahLst/>
              <a:cxnLst/>
              <a:rect r="r" b="b" t="t" l="l"/>
              <a:pathLst>
                <a:path h="223307" w="1698849">
                  <a:moveTo>
                    <a:pt x="0" y="0"/>
                  </a:moveTo>
                  <a:lnTo>
                    <a:pt x="1698849" y="0"/>
                  </a:lnTo>
                  <a:lnTo>
                    <a:pt x="1698849" y="223307"/>
                  </a:lnTo>
                  <a:lnTo>
                    <a:pt x="0" y="22330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98849" cy="261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legal data (Cases and consitution)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8423" y="4942542"/>
            <a:ext cx="6450319" cy="829112"/>
            <a:chOff x="0" y="0"/>
            <a:chExt cx="1698849" cy="2183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8849" cy="218367"/>
            </a:xfrm>
            <a:custGeom>
              <a:avLst/>
              <a:gdLst/>
              <a:ahLst/>
              <a:cxnLst/>
              <a:rect r="r" b="b" t="t" l="l"/>
              <a:pathLst>
                <a:path h="218367" w="1698849">
                  <a:moveTo>
                    <a:pt x="0" y="0"/>
                  </a:moveTo>
                  <a:lnTo>
                    <a:pt x="1698849" y="0"/>
                  </a:lnTo>
                  <a:lnTo>
                    <a:pt x="1698849" y="218367"/>
                  </a:lnTo>
                  <a:lnTo>
                    <a:pt x="0" y="21836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98849" cy="256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 Embedding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78423" y="6632283"/>
            <a:ext cx="6450319" cy="829112"/>
            <a:chOff x="0" y="0"/>
            <a:chExt cx="1698849" cy="2183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98849" cy="218367"/>
            </a:xfrm>
            <a:custGeom>
              <a:avLst/>
              <a:gdLst/>
              <a:ahLst/>
              <a:cxnLst/>
              <a:rect r="r" b="b" t="t" l="l"/>
              <a:pathLst>
                <a:path h="218367" w="1698849">
                  <a:moveTo>
                    <a:pt x="0" y="0"/>
                  </a:moveTo>
                  <a:lnTo>
                    <a:pt x="1698849" y="0"/>
                  </a:lnTo>
                  <a:lnTo>
                    <a:pt x="1698849" y="218367"/>
                  </a:lnTo>
                  <a:lnTo>
                    <a:pt x="0" y="21836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698849" cy="256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 FAISS Index for Reterieval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35631" y="8466702"/>
            <a:ext cx="6450319" cy="791598"/>
            <a:chOff x="0" y="0"/>
            <a:chExt cx="1698849" cy="2084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98849" cy="208487"/>
            </a:xfrm>
            <a:custGeom>
              <a:avLst/>
              <a:gdLst/>
              <a:ahLst/>
              <a:cxnLst/>
              <a:rect r="r" b="b" t="t" l="l"/>
              <a:pathLst>
                <a:path h="208487" w="1698849">
                  <a:moveTo>
                    <a:pt x="0" y="0"/>
                  </a:moveTo>
                  <a:lnTo>
                    <a:pt x="1698849" y="0"/>
                  </a:lnTo>
                  <a:lnTo>
                    <a:pt x="1698849" y="208487"/>
                  </a:lnTo>
                  <a:lnTo>
                    <a:pt x="0" y="20848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698849" cy="24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Response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62145" y="1422802"/>
            <a:ext cx="6450319" cy="791598"/>
            <a:chOff x="0" y="0"/>
            <a:chExt cx="1698849" cy="2084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98849" cy="208487"/>
            </a:xfrm>
            <a:custGeom>
              <a:avLst/>
              <a:gdLst/>
              <a:ahLst/>
              <a:cxnLst/>
              <a:rect r="r" b="b" t="t" l="l"/>
              <a:pathLst>
                <a:path h="208487" w="1698849">
                  <a:moveTo>
                    <a:pt x="0" y="0"/>
                  </a:moveTo>
                  <a:lnTo>
                    <a:pt x="1698849" y="0"/>
                  </a:lnTo>
                  <a:lnTo>
                    <a:pt x="1698849" y="208487"/>
                  </a:lnTo>
                  <a:lnTo>
                    <a:pt x="0" y="20848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698849" cy="24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Modes of Operation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3522627" y="4019061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3560722" y="5772097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0">
            <a:off x="9226447" y="4217729"/>
            <a:ext cx="2504417" cy="201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Accepts user queries, embeds them, and retrieves top-k similar documents for relevant results. Summarizes outputs if needed for better clarity.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0497700" y="2352567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15315951" y="2339167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10616693" y="5113927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10516919" y="2338723"/>
            <a:ext cx="4837127" cy="28575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0792665" y="7564078"/>
            <a:ext cx="5089400" cy="28131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3479835" y="7620784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V="true">
            <a:off x="7882814" y="673192"/>
            <a:ext cx="28575" cy="8189309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3522627" y="8862501"/>
            <a:ext cx="4360186" cy="0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7950009" y="658905"/>
            <a:ext cx="4837127" cy="28575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2758563" y="659193"/>
            <a:ext cx="9525" cy="628766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3503681" y="7913699"/>
            <a:ext cx="9422" cy="948518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15858637" y="6580978"/>
            <a:ext cx="9422" cy="982826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0792507" y="6632557"/>
            <a:ext cx="9422" cy="982826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2" id="42"/>
          <p:cNvSpPr txBox="true"/>
          <p:nvPr/>
        </p:nvSpPr>
        <p:spPr>
          <a:xfrm rot="0">
            <a:off x="14523694" y="4144625"/>
            <a:ext cx="2735606" cy="212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Allows users to load a JSON test case file, combine all opinions into a single query, and summarize if required. Processes the query using the RAG pipeline and then switches back to Query Mode.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802036" y="3717904"/>
            <a:ext cx="3091111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Query Mode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071189" y="3717904"/>
            <a:ext cx="309111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TEST CASE MODE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5029" y="0"/>
            <a:ext cx="7960895" cy="10287000"/>
          </a:xfrm>
          <a:custGeom>
            <a:avLst/>
            <a:gdLst/>
            <a:ahLst/>
            <a:cxnLst/>
            <a:rect r="r" b="b" t="t" l="l"/>
            <a:pathLst>
              <a:path h="10287000" w="7960895">
                <a:moveTo>
                  <a:pt x="0" y="0"/>
                </a:moveTo>
                <a:lnTo>
                  <a:pt x="7960895" y="0"/>
                </a:lnTo>
                <a:lnTo>
                  <a:pt x="7960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423" y="714254"/>
            <a:ext cx="13485126" cy="150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8"/>
              </a:lnSpc>
            </a:pPr>
            <a:r>
              <a:rPr lang="en-US" sz="11804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Fine-tuned model pipeline</a:t>
            </a:r>
          </a:p>
        </p:txBody>
      </p:sp>
      <p:sp>
        <p:nvSpPr>
          <p:cNvPr name="AutoShape 4" id="4"/>
          <p:cNvSpPr/>
          <p:nvPr/>
        </p:nvSpPr>
        <p:spPr>
          <a:xfrm>
            <a:off x="278423" y="2185824"/>
            <a:ext cx="13201412" cy="28575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78423" y="3170749"/>
            <a:ext cx="6450319" cy="847868"/>
            <a:chOff x="0" y="0"/>
            <a:chExt cx="1698849" cy="2233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8849" cy="223307"/>
            </a:xfrm>
            <a:custGeom>
              <a:avLst/>
              <a:gdLst/>
              <a:ahLst/>
              <a:cxnLst/>
              <a:rect r="r" b="b" t="t" l="l"/>
              <a:pathLst>
                <a:path h="223307" w="1698849">
                  <a:moveTo>
                    <a:pt x="0" y="0"/>
                  </a:moveTo>
                  <a:lnTo>
                    <a:pt x="1698849" y="0"/>
                  </a:lnTo>
                  <a:lnTo>
                    <a:pt x="1698849" y="223307"/>
                  </a:lnTo>
                  <a:lnTo>
                    <a:pt x="0" y="22330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98849" cy="261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legal data and learning examples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423" y="4942542"/>
            <a:ext cx="6450319" cy="829112"/>
            <a:chOff x="0" y="0"/>
            <a:chExt cx="1698849" cy="2183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8849" cy="218367"/>
            </a:xfrm>
            <a:custGeom>
              <a:avLst/>
              <a:gdLst/>
              <a:ahLst/>
              <a:cxnLst/>
              <a:rect r="r" b="b" t="t" l="l"/>
              <a:pathLst>
                <a:path h="218367" w="1698849">
                  <a:moveTo>
                    <a:pt x="0" y="0"/>
                  </a:moveTo>
                  <a:lnTo>
                    <a:pt x="1698849" y="0"/>
                  </a:lnTo>
                  <a:lnTo>
                    <a:pt x="1698849" y="218367"/>
                  </a:lnTo>
                  <a:lnTo>
                    <a:pt x="0" y="21836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98849" cy="256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 Embedding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78423" y="6632283"/>
            <a:ext cx="6450319" cy="829112"/>
            <a:chOff x="0" y="0"/>
            <a:chExt cx="1698849" cy="2183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8849" cy="218367"/>
            </a:xfrm>
            <a:custGeom>
              <a:avLst/>
              <a:gdLst/>
              <a:ahLst/>
              <a:cxnLst/>
              <a:rect r="r" b="b" t="t" l="l"/>
              <a:pathLst>
                <a:path h="218367" w="1698849">
                  <a:moveTo>
                    <a:pt x="0" y="0"/>
                  </a:moveTo>
                  <a:lnTo>
                    <a:pt x="1698849" y="0"/>
                  </a:lnTo>
                  <a:lnTo>
                    <a:pt x="1698849" y="218367"/>
                  </a:lnTo>
                  <a:lnTo>
                    <a:pt x="0" y="21836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98849" cy="256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 FAISS Index for Reterieval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54676" y="8877116"/>
            <a:ext cx="6450319" cy="791598"/>
            <a:chOff x="0" y="0"/>
            <a:chExt cx="1698849" cy="2084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8849" cy="208487"/>
            </a:xfrm>
            <a:custGeom>
              <a:avLst/>
              <a:gdLst/>
              <a:ahLst/>
              <a:cxnLst/>
              <a:rect r="r" b="b" t="t" l="l"/>
              <a:pathLst>
                <a:path h="208487" w="1698849">
                  <a:moveTo>
                    <a:pt x="0" y="0"/>
                  </a:moveTo>
                  <a:lnTo>
                    <a:pt x="1698849" y="0"/>
                  </a:lnTo>
                  <a:lnTo>
                    <a:pt x="1698849" y="208487"/>
                  </a:lnTo>
                  <a:lnTo>
                    <a:pt x="0" y="20848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98849" cy="24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Response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08540" y="3227463"/>
            <a:ext cx="5850097" cy="791598"/>
            <a:chOff x="0" y="0"/>
            <a:chExt cx="1540766" cy="2084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0766" cy="208487"/>
            </a:xfrm>
            <a:custGeom>
              <a:avLst/>
              <a:gdLst/>
              <a:ahLst/>
              <a:cxnLst/>
              <a:rect r="r" b="b" t="t" l="l"/>
              <a:pathLst>
                <a:path h="208487" w="1540766">
                  <a:moveTo>
                    <a:pt x="0" y="0"/>
                  </a:moveTo>
                  <a:lnTo>
                    <a:pt x="1540766" y="0"/>
                  </a:lnTo>
                  <a:lnTo>
                    <a:pt x="1540766" y="208487"/>
                  </a:lnTo>
                  <a:lnTo>
                    <a:pt x="0" y="20848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0766" cy="24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Query System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3522627" y="4019061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560722" y="5772097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3479835" y="7620784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8345537" y="2564084"/>
            <a:ext cx="28406" cy="6298417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3522627" y="8862501"/>
            <a:ext cx="4822741" cy="0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8345537" y="2564084"/>
            <a:ext cx="4856177" cy="0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3556011" y="7894015"/>
            <a:ext cx="9422" cy="982826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0897549" y="4905712"/>
            <a:ext cx="5202671" cy="3453143"/>
            <a:chOff x="0" y="0"/>
            <a:chExt cx="1370251" cy="9094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70251" cy="909470"/>
            </a:xfrm>
            <a:custGeom>
              <a:avLst/>
              <a:gdLst/>
              <a:ahLst/>
              <a:cxnLst/>
              <a:rect r="r" b="b" t="t" l="l"/>
              <a:pathLst>
                <a:path h="909470" w="1370251">
                  <a:moveTo>
                    <a:pt x="0" y="0"/>
                  </a:moveTo>
                  <a:lnTo>
                    <a:pt x="1370251" y="0"/>
                  </a:lnTo>
                  <a:lnTo>
                    <a:pt x="1370251" y="909470"/>
                  </a:lnTo>
                  <a:lnTo>
                    <a:pt x="0" y="909470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370251" cy="94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Hybrid Query System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Retrieve relevant documents using RAG. 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Build a prompt combining retrieved context andexamples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Query Fine-Tuned GPT-4o-mini Model for a detailed response.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3201714" y="2564084"/>
            <a:ext cx="0" cy="408869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13441740" y="3623706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015" y="257381"/>
            <a:ext cx="7960895" cy="10287000"/>
          </a:xfrm>
          <a:custGeom>
            <a:avLst/>
            <a:gdLst/>
            <a:ahLst/>
            <a:cxnLst/>
            <a:rect r="r" b="b" t="t" l="l"/>
            <a:pathLst>
              <a:path h="10287000" w="7960895">
                <a:moveTo>
                  <a:pt x="0" y="0"/>
                </a:moveTo>
                <a:lnTo>
                  <a:pt x="7960895" y="0"/>
                </a:lnTo>
                <a:lnTo>
                  <a:pt x="7960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423" y="714254"/>
            <a:ext cx="13485126" cy="150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8"/>
              </a:lnSpc>
            </a:pPr>
            <a:r>
              <a:rPr lang="en-US" sz="11804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Fine-tuned &amp; FSL Example </a:t>
            </a:r>
          </a:p>
        </p:txBody>
      </p:sp>
      <p:sp>
        <p:nvSpPr>
          <p:cNvPr name="AutoShape 4" id="4"/>
          <p:cNvSpPr/>
          <p:nvPr/>
        </p:nvSpPr>
        <p:spPr>
          <a:xfrm>
            <a:off x="278423" y="2185824"/>
            <a:ext cx="13201412" cy="28575"/>
          </a:xfrm>
          <a:prstGeom prst="line">
            <a:avLst/>
          </a:prstGeom>
          <a:ln cap="flat" w="57150">
            <a:solidFill>
              <a:srgbClr val="BB816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78423" y="3170749"/>
            <a:ext cx="6450319" cy="847868"/>
            <a:chOff x="0" y="0"/>
            <a:chExt cx="1698849" cy="2233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8849" cy="223307"/>
            </a:xfrm>
            <a:custGeom>
              <a:avLst/>
              <a:gdLst/>
              <a:ahLst/>
              <a:cxnLst/>
              <a:rect r="r" b="b" t="t" l="l"/>
              <a:pathLst>
                <a:path h="223307" w="1698849">
                  <a:moveTo>
                    <a:pt x="0" y="0"/>
                  </a:moveTo>
                  <a:lnTo>
                    <a:pt x="1698849" y="0"/>
                  </a:lnTo>
                  <a:lnTo>
                    <a:pt x="1698849" y="223307"/>
                  </a:lnTo>
                  <a:lnTo>
                    <a:pt x="0" y="22330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98849" cy="261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One of the  example of Fine-tuning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08540" y="3227463"/>
            <a:ext cx="5850097" cy="791598"/>
            <a:chOff x="0" y="0"/>
            <a:chExt cx="1540766" cy="2084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0766" cy="208487"/>
            </a:xfrm>
            <a:custGeom>
              <a:avLst/>
              <a:gdLst/>
              <a:ahLst/>
              <a:cxnLst/>
              <a:rect r="r" b="b" t="t" l="l"/>
              <a:pathLst>
                <a:path h="208487" w="1540766">
                  <a:moveTo>
                    <a:pt x="0" y="0"/>
                  </a:moveTo>
                  <a:lnTo>
                    <a:pt x="1540766" y="0"/>
                  </a:lnTo>
                  <a:lnTo>
                    <a:pt x="1540766" y="208487"/>
                  </a:lnTo>
                  <a:lnTo>
                    <a:pt x="0" y="20848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0766" cy="24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One of the example of Few shot Learning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51988" y="4976812"/>
            <a:ext cx="7855694" cy="3119768"/>
            <a:chOff x="0" y="0"/>
            <a:chExt cx="2068989" cy="8216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8989" cy="821667"/>
            </a:xfrm>
            <a:custGeom>
              <a:avLst/>
              <a:gdLst/>
              <a:ahLst/>
              <a:cxnLst/>
              <a:rect r="r" b="b" t="t" l="l"/>
              <a:pathLst>
                <a:path h="821667" w="2068989">
                  <a:moveTo>
                    <a:pt x="0" y="0"/>
                  </a:moveTo>
                  <a:lnTo>
                    <a:pt x="2068989" y="0"/>
                  </a:lnTo>
                  <a:lnTo>
                    <a:pt x="2068989" y="821667"/>
                  </a:lnTo>
                  <a:lnTo>
                    <a:pt x="0" y="821667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68989" cy="859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{</a:t>
              </a: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"case_id": 2096040,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"case_name": "Robin et al. v. Hardaway, et al.",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"decision_date": "1772-04",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"opinion_summary": "The court adjudged that neither of the acts of 1684 or 1691, repealed that of 1682, but that it was repealed by the act of 1705."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},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441740" y="3623706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06015" y="5143500"/>
            <a:ext cx="8236754" cy="2786393"/>
            <a:chOff x="0" y="0"/>
            <a:chExt cx="2169351" cy="733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69351" cy="733865"/>
            </a:xfrm>
            <a:custGeom>
              <a:avLst/>
              <a:gdLst/>
              <a:ahLst/>
              <a:cxnLst/>
              <a:rect r="r" b="b" t="t" l="l"/>
              <a:pathLst>
                <a:path h="733865" w="2169351">
                  <a:moveTo>
                    <a:pt x="0" y="0"/>
                  </a:moveTo>
                  <a:lnTo>
                    <a:pt x="2169351" y="0"/>
                  </a:lnTo>
                  <a:lnTo>
                    <a:pt x="2169351" y="733865"/>
                  </a:lnTo>
                  <a:lnTo>
                    <a:pt x="0" y="733865"/>
                  </a:lnTo>
                  <a:close/>
                </a:path>
              </a:pathLst>
            </a:custGeom>
            <a:solidFill>
              <a:srgbClr val="BB816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69351" cy="771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{"messages": [{"role": "system", "content": "AskLAW is a helpful legal chatbot providing accurate legal information."}, {"role": "user", "content": "Where is the Supreme Court of Virginia located?"}, {"role": "assistant", "content": "The Supreme Court of Virginia is in Richmond.", "weight": 0}, {"role": "user", "content": "What cases does it handle?"}, {"role": "assistant", "content": "It handles appeals and cases involving state constitutional questions.", "weight": 1}]}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3561878" y="4019504"/>
            <a:ext cx="19050" cy="817738"/>
          </a:xfrm>
          <a:prstGeom prst="line">
            <a:avLst/>
          </a:prstGeom>
          <a:ln cap="flat" w="38100">
            <a:solidFill>
              <a:srgbClr val="BB81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15540" y="8268335"/>
            <a:ext cx="8236754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provided example are used to fine-tune the model by assigning weights, helping it learn what to prioritize in its responses and what to exclude.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1988" y="8397009"/>
            <a:ext cx="7855694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Using few-shot learning, the model is trained with examples like parsing case details, summarizing opinions, and identifying legal precedents to answer legal queries efficiently.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35619" y="953900"/>
            <a:ext cx="12464391" cy="8304400"/>
          </a:xfrm>
          <a:custGeom>
            <a:avLst/>
            <a:gdLst/>
            <a:ahLst/>
            <a:cxnLst/>
            <a:rect r="r" b="b" t="t" l="l"/>
            <a:pathLst>
              <a:path h="8304400" w="12464391">
                <a:moveTo>
                  <a:pt x="0" y="0"/>
                </a:moveTo>
                <a:lnTo>
                  <a:pt x="12464391" y="0"/>
                </a:lnTo>
                <a:lnTo>
                  <a:pt x="12464391" y="8304400"/>
                </a:lnTo>
                <a:lnTo>
                  <a:pt x="0" y="830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960895" cy="10287000"/>
          </a:xfrm>
          <a:custGeom>
            <a:avLst/>
            <a:gdLst/>
            <a:ahLst/>
            <a:cxnLst/>
            <a:rect r="r" b="b" t="t" l="l"/>
            <a:pathLst>
              <a:path h="10287000" w="7960895">
                <a:moveTo>
                  <a:pt x="0" y="0"/>
                </a:moveTo>
                <a:lnTo>
                  <a:pt x="7960895" y="0"/>
                </a:lnTo>
                <a:lnTo>
                  <a:pt x="7960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043012"/>
            <a:ext cx="8115300" cy="6200975"/>
            <a:chOff x="0" y="0"/>
            <a:chExt cx="2137363" cy="16331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1633179"/>
            </a:xfrm>
            <a:custGeom>
              <a:avLst/>
              <a:gdLst/>
              <a:ahLst/>
              <a:cxnLst/>
              <a:rect r="r" b="b" t="t" l="l"/>
              <a:pathLst>
                <a:path h="163317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584525"/>
                  </a:lnTo>
                  <a:cubicBezTo>
                    <a:pt x="2137363" y="1611396"/>
                    <a:pt x="2115580" y="1633179"/>
                    <a:pt x="2088710" y="1633179"/>
                  </a:cubicBezTo>
                  <a:lnTo>
                    <a:pt x="48654" y="1633179"/>
                  </a:lnTo>
                  <a:cubicBezTo>
                    <a:pt x="21783" y="1633179"/>
                    <a:pt x="0" y="1611396"/>
                    <a:pt x="0" y="158452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4EAD9">
                    <a:alpha val="100000"/>
                  </a:srgbClr>
                </a:gs>
                <a:gs pos="100000">
                  <a:srgbClr val="BF7A4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37363" cy="1671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>
            <a:hlinkClick r:id="rId6" tooltip="http://54.225.36.247:8888"/>
          </p:cNvPr>
          <p:cNvSpPr/>
          <p:nvPr/>
        </p:nvSpPr>
        <p:spPr>
          <a:xfrm flipH="false" flipV="false" rot="0">
            <a:off x="3301218" y="4158762"/>
            <a:ext cx="3177660" cy="3177660"/>
          </a:xfrm>
          <a:custGeom>
            <a:avLst/>
            <a:gdLst/>
            <a:ahLst/>
            <a:cxnLst/>
            <a:rect r="r" b="b" t="t" l="l"/>
            <a:pathLst>
              <a:path h="3177660" w="3177660">
                <a:moveTo>
                  <a:pt x="0" y="0"/>
                </a:moveTo>
                <a:lnTo>
                  <a:pt x="3177660" y="0"/>
                </a:lnTo>
                <a:lnTo>
                  <a:pt x="3177660" y="3177659"/>
                </a:lnTo>
                <a:lnTo>
                  <a:pt x="0" y="3177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9067" y="2676392"/>
            <a:ext cx="7307716" cy="150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8"/>
              </a:lnSpc>
            </a:pPr>
            <a:r>
              <a:rPr lang="en-US" sz="11804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StreamLIT 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DAGYebZN3u0</dc:identifier>
  <dcterms:modified xsi:type="dcterms:W3CDTF">2011-08-01T06:04:30Z</dcterms:modified>
  <cp:revision>1</cp:revision>
  <dc:title>Beige and Brown Professional Corporate Law Firm Presentation</dc:title>
</cp:coreProperties>
</file>